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2" r:id="rId2"/>
  </p:sldMasterIdLst>
  <p:notesMasterIdLst>
    <p:notesMasterId r:id="rId33"/>
  </p:notesMasterIdLst>
  <p:handoutMasterIdLst>
    <p:handoutMasterId r:id="rId34"/>
  </p:handoutMasterIdLst>
  <p:sldIdLst>
    <p:sldId id="355" r:id="rId3"/>
    <p:sldId id="393" r:id="rId4"/>
    <p:sldId id="390" r:id="rId5"/>
    <p:sldId id="417" r:id="rId6"/>
    <p:sldId id="370" r:id="rId7"/>
    <p:sldId id="437" r:id="rId8"/>
    <p:sldId id="438" r:id="rId9"/>
    <p:sldId id="459" r:id="rId10"/>
    <p:sldId id="460" r:id="rId11"/>
    <p:sldId id="461" r:id="rId12"/>
    <p:sldId id="462" r:id="rId13"/>
    <p:sldId id="450" r:id="rId14"/>
    <p:sldId id="352" r:id="rId15"/>
    <p:sldId id="421" r:id="rId16"/>
    <p:sldId id="422" r:id="rId17"/>
    <p:sldId id="427" r:id="rId18"/>
    <p:sldId id="466" r:id="rId19"/>
    <p:sldId id="429" r:id="rId20"/>
    <p:sldId id="430" r:id="rId21"/>
    <p:sldId id="431" r:id="rId22"/>
    <p:sldId id="432" r:id="rId23"/>
    <p:sldId id="433" r:id="rId24"/>
    <p:sldId id="465" r:id="rId25"/>
    <p:sldId id="452" r:id="rId26"/>
    <p:sldId id="424" r:id="rId27"/>
    <p:sldId id="423" r:id="rId28"/>
    <p:sldId id="446" r:id="rId29"/>
    <p:sldId id="449" r:id="rId30"/>
    <p:sldId id="434" r:id="rId31"/>
    <p:sldId id="467" r:id="rId32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3D1"/>
    <a:srgbClr val="91B9F3"/>
    <a:srgbClr val="5057DE"/>
    <a:srgbClr val="415DBA"/>
    <a:srgbClr val="DAEDEF"/>
    <a:srgbClr val="A8CBDC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6305" autoAdjust="0"/>
  </p:normalViewPr>
  <p:slideViewPr>
    <p:cSldViewPr>
      <p:cViewPr varScale="1">
        <p:scale>
          <a:sx n="76" d="100"/>
          <a:sy n="76" d="100"/>
        </p:scale>
        <p:origin x="132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1074"/>
    </p:cViewPr>
  </p:sorterViewPr>
  <p:notesViewPr>
    <p:cSldViewPr>
      <p:cViewPr varScale="1">
        <p:scale>
          <a:sx n="65" d="100"/>
          <a:sy n="65" d="100"/>
        </p:scale>
        <p:origin x="169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2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445330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445330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1" y="3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29" tIns="44315" rIns="88629" bIns="44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2" y="4224196"/>
            <a:ext cx="5485158" cy="4001062"/>
          </a:xfrm>
          <a:prstGeom prst="rect">
            <a:avLst/>
          </a:prstGeom>
        </p:spPr>
        <p:txBody>
          <a:bodyPr vert="horz" lIns="88629" tIns="44315" rIns="88629" bIns="443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445330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1" y="8445330"/>
            <a:ext cx="2972421" cy="444733"/>
          </a:xfrm>
          <a:prstGeom prst="rect">
            <a:avLst/>
          </a:prstGeom>
        </p:spPr>
        <p:txBody>
          <a:bodyPr vert="horz" lIns="88629" tIns="44315" rIns="88629" bIns="44315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2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5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Meet with your pastor.</a:t>
            </a:r>
            <a:r>
              <a:rPr lang="en-US" dirty="0"/>
              <a:t> Sit down with your pastor to plan your year. Parish priorities should drive your council’s activity. </a:t>
            </a:r>
          </a:p>
          <a:p>
            <a:pPr lvl="0"/>
            <a:r>
              <a:rPr lang="en-US" b="1" dirty="0"/>
              <a:t>Read or watch the Supreme Knight’s Domestic Church address.</a:t>
            </a:r>
            <a:r>
              <a:rPr lang="en-US" dirty="0"/>
              <a:t> Available online at kofc.org/</a:t>
            </a:r>
            <a:r>
              <a:rPr lang="en-US" dirty="0" err="1"/>
              <a:t>DomesticChurch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Explore the Domestic Church web pages. </a:t>
            </a:r>
            <a:r>
              <a:rPr lang="en-US" dirty="0"/>
              <a:t>There are resources available online to help your council plan activities and to share with your members and families. </a:t>
            </a:r>
          </a:p>
          <a:p>
            <a:pPr lvl="0"/>
            <a:r>
              <a:rPr lang="en-US" b="1" dirty="0"/>
              <a:t>Promote the Family Fully Alive program</a:t>
            </a:r>
            <a:r>
              <a:rPr lang="en-US" dirty="0"/>
              <a:t>. Order copies of the program (#10162) for your members to begin at home. Ask your chaplain or lecturer to incorporate the monthly themes into your meetings. Go to www.kofc.org/familyfullyalive for full details. </a:t>
            </a:r>
          </a:p>
          <a:p>
            <a:r>
              <a:rPr lang="en-US" b="1" dirty="0"/>
              <a:t>Start an Into the Breach (#340) study group. </a:t>
            </a:r>
            <a:r>
              <a:rPr lang="en-US" dirty="0"/>
              <a:t>Invite all men of the parish to join your council in a study of Bishop Olmsted’s letter. Commit to promoting his </a:t>
            </a:r>
            <a:r>
              <a:rPr lang="en-US" i="1" dirty="0"/>
              <a:t>Practices of a Committed Catholic Man </a:t>
            </a:r>
            <a:r>
              <a:rPr lang="en-US" dirty="0"/>
              <a:t>throughout your council and parish.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8641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43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4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66750"/>
            <a:ext cx="5927725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68" indent="0" algn="ctr">
              <a:buNone/>
              <a:defRPr/>
            </a:lvl2pPr>
            <a:lvl3pPr marL="514335" indent="0" algn="ctr">
              <a:buNone/>
              <a:defRPr/>
            </a:lvl3pPr>
            <a:lvl4pPr marL="771503" indent="0" algn="ctr">
              <a:buNone/>
              <a:defRPr/>
            </a:lvl4pPr>
            <a:lvl5pPr marL="1028670" indent="0" algn="ctr">
              <a:buNone/>
              <a:defRPr/>
            </a:lvl5pPr>
            <a:lvl6pPr marL="1285838" indent="0" algn="ctr">
              <a:buNone/>
              <a:defRPr/>
            </a:lvl6pPr>
            <a:lvl7pPr marL="1543005" indent="0" algn="ctr">
              <a:buNone/>
              <a:defRPr/>
            </a:lvl7pPr>
            <a:lvl8pPr marL="1800172" indent="0" algn="ctr">
              <a:buNone/>
              <a:defRPr/>
            </a:lvl8pPr>
            <a:lvl9pPr marL="20573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12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9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7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81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8" indent="0">
              <a:buNone/>
              <a:defRPr sz="900" b="1"/>
            </a:lvl4pPr>
            <a:lvl5pPr marL="1028676" indent="0">
              <a:buNone/>
              <a:defRPr sz="900" b="1"/>
            </a:lvl5pPr>
            <a:lvl6pPr marL="1285845" indent="0">
              <a:buNone/>
              <a:defRPr sz="900" b="1"/>
            </a:lvl6pPr>
            <a:lvl7pPr marL="1543015" indent="0">
              <a:buNone/>
              <a:defRPr sz="900" b="1"/>
            </a:lvl7pPr>
            <a:lvl8pPr marL="1800185" indent="0">
              <a:buNone/>
              <a:defRPr sz="900" b="1"/>
            </a:lvl8pPr>
            <a:lvl9pPr marL="205735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8" indent="0">
              <a:buNone/>
              <a:defRPr sz="900" b="1"/>
            </a:lvl4pPr>
            <a:lvl5pPr marL="1028676" indent="0">
              <a:buNone/>
              <a:defRPr sz="900" b="1"/>
            </a:lvl5pPr>
            <a:lvl6pPr marL="1285845" indent="0">
              <a:buNone/>
              <a:defRPr sz="900" b="1"/>
            </a:lvl6pPr>
            <a:lvl7pPr marL="1543015" indent="0">
              <a:buNone/>
              <a:defRPr sz="900" b="1"/>
            </a:lvl7pPr>
            <a:lvl8pPr marL="1800185" indent="0">
              <a:buNone/>
              <a:defRPr sz="900" b="1"/>
            </a:lvl8pPr>
            <a:lvl9pPr marL="205735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45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26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4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9"/>
            <a:ext cx="538903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1" indent="0">
              <a:buNone/>
              <a:defRPr sz="1125" b="1"/>
            </a:lvl2pPr>
            <a:lvl3pPr marL="514322" indent="0">
              <a:buNone/>
              <a:defRPr sz="1013" b="1"/>
            </a:lvl3pPr>
            <a:lvl4pPr marL="771484" indent="0">
              <a:buNone/>
              <a:defRPr sz="900" b="1"/>
            </a:lvl4pPr>
            <a:lvl5pPr marL="1028644" indent="0">
              <a:buNone/>
              <a:defRPr sz="900" b="1"/>
            </a:lvl5pPr>
            <a:lvl6pPr marL="1285805" indent="0">
              <a:buNone/>
              <a:defRPr sz="900" b="1"/>
            </a:lvl6pPr>
            <a:lvl7pPr marL="1542967" indent="0">
              <a:buNone/>
              <a:defRPr sz="900" b="1"/>
            </a:lvl7pPr>
            <a:lvl8pPr marL="1800128" indent="0">
              <a:buNone/>
              <a:defRPr sz="900" b="1"/>
            </a:lvl8pPr>
            <a:lvl9pPr marL="20572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35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3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335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1350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7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6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58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28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08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06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7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8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24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2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5" indent="0">
              <a:buNone/>
              <a:defRPr sz="900"/>
            </a:lvl3pPr>
            <a:lvl4pPr marL="771503" indent="0">
              <a:buNone/>
              <a:defRPr sz="788"/>
            </a:lvl4pPr>
            <a:lvl5pPr marL="1028670" indent="0">
              <a:buNone/>
              <a:defRPr sz="788"/>
            </a:lvl5pPr>
            <a:lvl6pPr marL="1285838" indent="0">
              <a:buNone/>
              <a:defRPr sz="788"/>
            </a:lvl6pPr>
            <a:lvl7pPr marL="1543005" indent="0">
              <a:buNone/>
              <a:defRPr sz="788"/>
            </a:lvl7pPr>
            <a:lvl8pPr marL="1800172" indent="0">
              <a:buNone/>
              <a:defRPr sz="788"/>
            </a:lvl8pPr>
            <a:lvl9pPr marL="205734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39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0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5" indent="0">
              <a:buNone/>
              <a:defRPr sz="1013" b="1"/>
            </a:lvl3pPr>
            <a:lvl4pPr marL="771503" indent="0">
              <a:buNone/>
              <a:defRPr sz="900" b="1"/>
            </a:lvl4pPr>
            <a:lvl5pPr marL="1028670" indent="0">
              <a:buNone/>
              <a:defRPr sz="900" b="1"/>
            </a:lvl5pPr>
            <a:lvl6pPr marL="1285838" indent="0">
              <a:buNone/>
              <a:defRPr sz="900" b="1"/>
            </a:lvl6pPr>
            <a:lvl7pPr marL="1543005" indent="0">
              <a:buNone/>
              <a:defRPr sz="900" b="1"/>
            </a:lvl7pPr>
            <a:lvl8pPr marL="1800172" indent="0">
              <a:buNone/>
              <a:defRPr sz="900" b="1"/>
            </a:lvl8pPr>
            <a:lvl9pPr marL="20573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5" indent="0">
              <a:buNone/>
              <a:defRPr sz="1013" b="1"/>
            </a:lvl3pPr>
            <a:lvl4pPr marL="771503" indent="0">
              <a:buNone/>
              <a:defRPr sz="900" b="1"/>
            </a:lvl4pPr>
            <a:lvl5pPr marL="1028670" indent="0">
              <a:buNone/>
              <a:defRPr sz="900" b="1"/>
            </a:lvl5pPr>
            <a:lvl6pPr marL="1285838" indent="0">
              <a:buNone/>
              <a:defRPr sz="900" b="1"/>
            </a:lvl6pPr>
            <a:lvl7pPr marL="1543005" indent="0">
              <a:buNone/>
              <a:defRPr sz="900" b="1"/>
            </a:lvl7pPr>
            <a:lvl8pPr marL="1800172" indent="0">
              <a:buNone/>
              <a:defRPr sz="900" b="1"/>
            </a:lvl8pPr>
            <a:lvl9pPr marL="20573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7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2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5" indent="0">
              <a:buNone/>
              <a:defRPr sz="563"/>
            </a:lvl3pPr>
            <a:lvl4pPr marL="771503" indent="0">
              <a:buNone/>
              <a:defRPr sz="506"/>
            </a:lvl4pPr>
            <a:lvl5pPr marL="1028670" indent="0">
              <a:buNone/>
              <a:defRPr sz="506"/>
            </a:lvl5pPr>
            <a:lvl6pPr marL="1285838" indent="0">
              <a:buNone/>
              <a:defRPr sz="506"/>
            </a:lvl6pPr>
            <a:lvl7pPr marL="1543005" indent="0">
              <a:buNone/>
              <a:defRPr sz="506"/>
            </a:lvl7pPr>
            <a:lvl8pPr marL="1800172" indent="0">
              <a:buNone/>
              <a:defRPr sz="506"/>
            </a:lvl8pPr>
            <a:lvl9pPr marL="205734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06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800603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5" indent="0">
              <a:buNone/>
              <a:defRPr sz="1350"/>
            </a:lvl3pPr>
            <a:lvl4pPr marL="771503" indent="0">
              <a:buNone/>
              <a:defRPr sz="1125"/>
            </a:lvl4pPr>
            <a:lvl5pPr marL="1028670" indent="0">
              <a:buNone/>
              <a:defRPr sz="1125"/>
            </a:lvl5pPr>
            <a:lvl6pPr marL="1285838" indent="0">
              <a:buNone/>
              <a:defRPr sz="1125"/>
            </a:lvl6pPr>
            <a:lvl7pPr marL="1543005" indent="0">
              <a:buNone/>
              <a:defRPr sz="1125"/>
            </a:lvl7pPr>
            <a:lvl8pPr marL="1800172" indent="0">
              <a:buNone/>
              <a:defRPr sz="1125"/>
            </a:lvl8pPr>
            <a:lvl9pPr marL="205734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42"/>
            <a:ext cx="73152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5" indent="0">
              <a:buNone/>
              <a:defRPr sz="563"/>
            </a:lvl3pPr>
            <a:lvl4pPr marL="771503" indent="0">
              <a:buNone/>
              <a:defRPr sz="506"/>
            </a:lvl4pPr>
            <a:lvl5pPr marL="1028670" indent="0">
              <a:buNone/>
              <a:defRPr sz="506"/>
            </a:lvl5pPr>
            <a:lvl6pPr marL="1285838" indent="0">
              <a:buNone/>
              <a:defRPr sz="506"/>
            </a:lvl6pPr>
            <a:lvl7pPr marL="1543005" indent="0">
              <a:buNone/>
              <a:defRPr sz="506"/>
            </a:lvl7pPr>
            <a:lvl8pPr marL="1800172" indent="0">
              <a:buNone/>
              <a:defRPr sz="506"/>
            </a:lvl8pPr>
            <a:lvl9pPr marL="205734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0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0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5pPr>
      <a:lvl6pPr marL="25716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6pPr>
      <a:lvl7pPr marL="51433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7pPr>
      <a:lvl8pPr marL="771503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8pPr>
      <a:lvl9pPr marL="102867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bg1"/>
          </a:solidFill>
          <a:latin typeface="Trump Mediaeval" charset="0"/>
        </a:defRPr>
      </a:lvl9pPr>
    </p:titleStyle>
    <p:bodyStyle>
      <a:lvl1pPr marL="192875" indent="-1928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898" indent="-160730" algn="l" rtl="0" eaLnBrk="1" fontAlgn="base" hangingPunct="1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18" indent="-128584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086" indent="-128584" algn="l" rtl="0" eaLnBrk="1" fontAlgn="base" hangingPunct="1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54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21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6pPr>
      <a:lvl7pPr marL="1671589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7pPr>
      <a:lvl8pPr marL="1928756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8pPr>
      <a:lvl9pPr marL="2185924" indent="-128584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5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8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5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2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253E-071D-4991-A133-D8678221D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28B7-0E4E-4396-B388-627D30366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10668000" cy="1619253"/>
          </a:xfrm>
        </p:spPr>
        <p:txBody>
          <a:bodyPr/>
          <a:lstStyle/>
          <a:p>
            <a:r>
              <a:rPr lang="en-US" sz="6000" dirty="0"/>
              <a:t>Building the Domestic Church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371848"/>
            <a:ext cx="8534400" cy="1752600"/>
          </a:xfrm>
        </p:spPr>
        <p:txBody>
          <a:bodyPr/>
          <a:lstStyle/>
          <a:p>
            <a:r>
              <a:rPr lang="en-US" sz="3200" dirty="0"/>
              <a:t>Kenny Gonzales</a:t>
            </a:r>
          </a:p>
          <a:p>
            <a:r>
              <a:rPr lang="en-US" sz="3200" dirty="0"/>
              <a:t>Program Director</a:t>
            </a:r>
          </a:p>
          <a:p>
            <a:r>
              <a:rPr lang="en-US" sz="3200" dirty="0"/>
              <a:t>Mississippi Knights of Columbus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CBF03-F872-4317-A6E3-EFB422BBB88B}"/>
              </a:ext>
            </a:extLst>
          </p:cNvPr>
          <p:cNvSpPr txBox="1"/>
          <p:nvPr/>
        </p:nvSpPr>
        <p:spPr>
          <a:xfrm>
            <a:off x="8025871" y="5739881"/>
            <a:ext cx="26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 Mid-Winter Meeting</a:t>
            </a:r>
          </a:p>
        </p:txBody>
      </p:sp>
    </p:spTree>
    <p:extLst>
      <p:ext uri="{BB962C8B-B14F-4D97-AF65-F5344CB8AC3E}">
        <p14:creationId xmlns:p14="http://schemas.microsoft.com/office/powerpoint/2010/main" val="366340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1"/>
            <a:ext cx="10515600" cy="502920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8800" dirty="0"/>
              <a:t>Our first principle is charity.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Coats for Kids*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Global Wheelchair Mission*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Habitat for Humanity*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Disaster Response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Free Throw Championship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Catholic Citizenship Essay Contest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Soccer Challenge</a:t>
            </a:r>
          </a:p>
          <a:p>
            <a:pPr>
              <a:spcAft>
                <a:spcPts val="600"/>
              </a:spcAft>
            </a:pPr>
            <a:r>
              <a:rPr lang="en-US" sz="5900" dirty="0">
                <a:solidFill>
                  <a:srgbClr val="FF0000"/>
                </a:solidFill>
              </a:rPr>
              <a:t>Helping Hands</a:t>
            </a:r>
          </a:p>
          <a:p>
            <a:pPr>
              <a:spcAft>
                <a:spcPts val="600"/>
              </a:spcAft>
            </a:pPr>
            <a:endParaRPr lang="en-US" sz="5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9E0CD-DE45-496E-9058-4F4524E6972D}"/>
              </a:ext>
            </a:extLst>
          </p:cNvPr>
          <p:cNvSpPr txBox="1"/>
          <p:nvPr/>
        </p:nvSpPr>
        <p:spPr>
          <a:xfrm>
            <a:off x="7543800" y="6027003"/>
            <a:ext cx="2779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  Featured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Required Program</a:t>
            </a:r>
          </a:p>
        </p:txBody>
      </p:sp>
    </p:spTree>
    <p:extLst>
      <p:ext uri="{BB962C8B-B14F-4D97-AF65-F5344CB8AC3E}">
        <p14:creationId xmlns:p14="http://schemas.microsoft.com/office/powerpoint/2010/main" val="271299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/>
              <a:t>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5433219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8800" dirty="0"/>
              <a:t>A response to a society that seeks to weaken the bonds of family.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Marches for Life*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Special Olympics*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Ultrasound Program*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Christian Refugee Relief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Silver Rose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Mass for People with Special Needs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Pregnancy Center Support</a:t>
            </a:r>
          </a:p>
          <a:p>
            <a:pPr>
              <a:spcAft>
                <a:spcPts val="600"/>
              </a:spcAft>
            </a:pPr>
            <a:r>
              <a:rPr lang="en-US" sz="5900" dirty="0">
                <a:solidFill>
                  <a:srgbClr val="FF0000"/>
                </a:solidFill>
              </a:rPr>
              <a:t>Novena for Life</a:t>
            </a:r>
          </a:p>
          <a:p>
            <a:pPr marL="0" indent="0">
              <a:spcAft>
                <a:spcPts val="600"/>
              </a:spcAft>
              <a:buNone/>
            </a:pPr>
            <a:endParaRPr lang="en-US" sz="5900" dirty="0"/>
          </a:p>
          <a:p>
            <a:pPr>
              <a:spcAft>
                <a:spcPts val="600"/>
              </a:spcAft>
            </a:pPr>
            <a:endParaRPr lang="en-US" sz="5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9E0CD-DE45-496E-9058-4F4524E6972D}"/>
              </a:ext>
            </a:extLst>
          </p:cNvPr>
          <p:cNvSpPr txBox="1"/>
          <p:nvPr/>
        </p:nvSpPr>
        <p:spPr>
          <a:xfrm>
            <a:off x="7696200" y="6037322"/>
            <a:ext cx="2779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  Featured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Required Program</a:t>
            </a:r>
          </a:p>
        </p:txBody>
      </p:sp>
    </p:spTree>
    <p:extLst>
      <p:ext uri="{BB962C8B-B14F-4D97-AF65-F5344CB8AC3E}">
        <p14:creationId xmlns:p14="http://schemas.microsoft.com/office/powerpoint/2010/main" val="386537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FEATURED PROGRAMS </a:t>
            </a:r>
            <a:br>
              <a:rPr lang="en-US" sz="4000" i="1" dirty="0"/>
            </a:br>
            <a:r>
              <a:rPr lang="en-US" sz="3200" i="1" dirty="0"/>
              <a:t>(Worth 2 Credits towards Columbian Award)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752600"/>
            <a:ext cx="8280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Refund Support Vocations Program (RSVP)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Food for Families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Coats for Kids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Global Wheelchair Mission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Habitat for Humanity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Marches for Life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Special Olympics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Ultrasound Initiative</a:t>
            </a:r>
          </a:p>
        </p:txBody>
      </p:sp>
    </p:spTree>
    <p:extLst>
      <p:ext uri="{BB962C8B-B14F-4D97-AF65-F5344CB8AC3E}">
        <p14:creationId xmlns:p14="http://schemas.microsoft.com/office/powerpoint/2010/main" val="35399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"/>
            <a:ext cx="10744200" cy="6629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00050" lvl="1" indent="0" algn="ctr">
              <a:spcAft>
                <a:spcPts val="600"/>
              </a:spcAft>
              <a:buNone/>
            </a:pPr>
            <a:r>
              <a:rPr lang="en-US" sz="4000" kern="0" dirty="0"/>
              <a:t>kofc.org/</a:t>
            </a:r>
            <a:r>
              <a:rPr lang="en-US" sz="4000" kern="0" dirty="0" err="1"/>
              <a:t>DomesticChurch</a:t>
            </a:r>
            <a:endParaRPr lang="en-US" sz="4000" kern="0" dirty="0"/>
          </a:p>
          <a:p>
            <a:pPr marL="400050" lvl="1" indent="0" algn="ctr">
              <a:spcAft>
                <a:spcPts val="600"/>
              </a:spcAft>
              <a:buNone/>
            </a:pPr>
            <a:r>
              <a:rPr lang="en-US" sz="4000" kern="0" dirty="0"/>
              <a:t>Kofc.org/</a:t>
            </a:r>
            <a:r>
              <a:rPr lang="en-US" sz="4000" kern="0" dirty="0" err="1"/>
              <a:t>faithinaction</a:t>
            </a:r>
            <a:endParaRPr lang="en-US" sz="4000" kern="0" dirty="0"/>
          </a:p>
          <a:p>
            <a:pPr marL="400050" lvl="1" indent="0" algn="ctr">
              <a:spcAft>
                <a:spcPts val="600"/>
              </a:spcAft>
              <a:buNone/>
            </a:pPr>
            <a:r>
              <a:rPr lang="en-US" sz="6000" kern="0" dirty="0"/>
              <a:t>Questions?</a:t>
            </a:r>
          </a:p>
          <a:p>
            <a:pPr marL="400050" lvl="1" indent="0" algn="ctr">
              <a:spcAft>
                <a:spcPts val="600"/>
              </a:spcAft>
              <a:buNone/>
            </a:pPr>
            <a:endParaRPr lang="en-US" sz="4000" kern="0" dirty="0"/>
          </a:p>
          <a:p>
            <a:pPr marL="400050" lvl="1" indent="0">
              <a:buNone/>
            </a:pPr>
            <a:endParaRPr lang="en-US" sz="4000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1BCBE-711C-4142-B931-74844EAB013A}"/>
              </a:ext>
            </a:extLst>
          </p:cNvPr>
          <p:cNvSpPr txBox="1">
            <a:spLocks/>
          </p:cNvSpPr>
          <p:nvPr/>
        </p:nvSpPr>
        <p:spPr>
          <a:xfrm>
            <a:off x="4038600" y="2819400"/>
            <a:ext cx="5562600" cy="4038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92875" indent="-19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898" indent="-16073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chemeClr val="tx1"/>
                </a:solidFill>
                <a:latin typeface="+mn-lt"/>
              </a:defRPr>
            </a:lvl2pPr>
            <a:lvl3pPr marL="642918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90008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115725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5pPr>
            <a:lvl6pPr marL="1414421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6pPr>
            <a:lvl7pPr marL="1671589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7pPr>
            <a:lvl8pPr marL="192875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8pPr>
            <a:lvl9pPr marL="218592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9pPr>
          </a:lstStyle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r>
              <a:rPr lang="en-US" sz="12800" kern="0" dirty="0"/>
              <a:t>Kenny Gonzales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KC Program Director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1024 Pelican Cove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Ocean Springs, MS  39564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Programs@kofc-ms.org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(504) 722-5957</a:t>
            </a:r>
          </a:p>
          <a:p>
            <a:pPr marL="342900" lvl="1" indent="0">
              <a:buFontTx/>
              <a:buNone/>
            </a:pPr>
            <a:endParaRPr lang="en-US" sz="12800" kern="0" dirty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1316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206500"/>
            <a:ext cx="10668000" cy="1619253"/>
          </a:xfrm>
        </p:spPr>
        <p:txBody>
          <a:bodyPr/>
          <a:lstStyle/>
          <a:p>
            <a:r>
              <a:rPr lang="en-US" sz="6000" dirty="0"/>
              <a:t>State Program Requirements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Kenny Gonzales</a:t>
            </a:r>
          </a:p>
          <a:p>
            <a:r>
              <a:rPr lang="en-US" sz="3200" dirty="0"/>
              <a:t>Program Director</a:t>
            </a:r>
          </a:p>
          <a:p>
            <a:r>
              <a:rPr lang="en-US" sz="3200" dirty="0"/>
              <a:t>Mississippi Knights of Columbus</a:t>
            </a:r>
          </a:p>
        </p:txBody>
      </p:sp>
    </p:spTree>
    <p:extLst>
      <p:ext uri="{BB962C8B-B14F-4D97-AF65-F5344CB8AC3E}">
        <p14:creationId xmlns:p14="http://schemas.microsoft.com/office/powerpoint/2010/main" val="264696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Programs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EB8D1C-7ED9-4926-BA8C-DE9BFEFF4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0" y="1371600"/>
            <a:ext cx="9448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State program year runs from April 1 – March 31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Supreme program year runs from July 1 to June 30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All Program inputs and Program Reports are due by March 31, 2020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All councils need to use the online State Program Reports Database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Kofc-ms.org/Programs/2019-2020 State Program Reports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76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WEBSITE DATABASE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639748-4B24-4B80-8A14-02F2F377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371600"/>
            <a:ext cx="101346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5400" dirty="0"/>
              <a:t>As of 1/3/2020, only 26 of 64 councils (41%) have entered program data into the State Program Website.</a:t>
            </a:r>
          </a:p>
          <a:p>
            <a:pPr marL="257168" lvl="1" indent="0"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47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2C85-CC67-455C-92F5-53813EEC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5400"/>
            <a:ext cx="10566400" cy="1143000"/>
          </a:xfrm>
        </p:spPr>
        <p:txBody>
          <a:bodyPr/>
          <a:lstStyle/>
          <a:p>
            <a:r>
              <a:rPr lang="en-US" sz="4400" dirty="0"/>
              <a:t>List of Councils Using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BD9D-C8C6-4003-9002-08D856F9D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00" y="914400"/>
            <a:ext cx="9982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  802			898			1034		1522</a:t>
            </a:r>
          </a:p>
          <a:p>
            <a:pPr marL="742950" indent="-742950">
              <a:buAutoNum type="arabicPlain" startAt="1583"/>
            </a:pPr>
            <a:r>
              <a:rPr lang="en-US" sz="3600" dirty="0"/>
              <a:t> 		1908		5654		6765</a:t>
            </a:r>
          </a:p>
          <a:p>
            <a:pPr marL="742950" indent="-742950">
              <a:buAutoNum type="arabicPlain" startAt="6872"/>
            </a:pPr>
            <a:r>
              <a:rPr lang="en-US" sz="3600" dirty="0"/>
              <a:t> 		7087		7120		7854</a:t>
            </a:r>
          </a:p>
          <a:p>
            <a:pPr marL="742950" indent="-742950">
              <a:buAutoNum type="arabicPlain" startAt="8054"/>
            </a:pPr>
            <a:r>
              <a:rPr lang="en-US" sz="3600" dirty="0"/>
              <a:t> 		8285		8760		9124 </a:t>
            </a:r>
          </a:p>
          <a:p>
            <a:pPr marL="742950" indent="-742950">
              <a:buAutoNum type="arabicPlain" startAt="9409"/>
            </a:pPr>
            <a:r>
              <a:rPr lang="en-US" sz="3600" dirty="0"/>
              <a:t> 		10216		10443		10901 </a:t>
            </a:r>
          </a:p>
          <a:p>
            <a:pPr marL="0" indent="0">
              <a:buNone/>
            </a:pPr>
            <a:r>
              <a:rPr lang="en-US" sz="3600" dirty="0"/>
              <a:t>11541		11934		11995		15131 </a:t>
            </a:r>
          </a:p>
          <a:p>
            <a:pPr marL="0" indent="0">
              <a:buNone/>
            </a:pPr>
            <a:r>
              <a:rPr lang="en-US" sz="3600" dirty="0"/>
              <a:t>			15155		16763</a:t>
            </a:r>
          </a:p>
          <a:p>
            <a:pPr marL="771502" lvl="3" indent="0">
              <a:buNone/>
            </a:pPr>
            <a:r>
              <a:rPr lang="en-US" sz="2588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777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A83-28C4-4A2D-9E0A-2EC2E2A1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Awards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3261-2747-4C6A-A9AD-6F335D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9448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Best Activity Reports (1</a:t>
            </a:r>
            <a:r>
              <a:rPr lang="en-US" sz="2800" baseline="30000" dirty="0"/>
              <a:t>st</a:t>
            </a:r>
            <a:r>
              <a:rPr lang="en-US" sz="2800" dirty="0"/>
              <a:t>, 2</a:t>
            </a:r>
            <a:r>
              <a:rPr lang="en-US" sz="2800" baseline="30000" dirty="0"/>
              <a:t>nd</a:t>
            </a:r>
            <a:r>
              <a:rPr lang="en-US" sz="2800" dirty="0"/>
              <a:t>, 3</a:t>
            </a:r>
            <a:r>
              <a:rPr lang="en-US" sz="2800" baseline="30000" dirty="0"/>
              <a:t>rd</a:t>
            </a:r>
            <a:r>
              <a:rPr lang="en-US" sz="2800" dirty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2350" dirty="0"/>
              <a:t> Faith</a:t>
            </a:r>
          </a:p>
          <a:p>
            <a:pPr lvl="1">
              <a:spcAft>
                <a:spcPts val="600"/>
              </a:spcAft>
            </a:pPr>
            <a:r>
              <a:rPr lang="en-US" sz="2350" dirty="0"/>
              <a:t> Family</a:t>
            </a:r>
          </a:p>
          <a:p>
            <a:pPr lvl="1">
              <a:spcAft>
                <a:spcPts val="600"/>
              </a:spcAft>
            </a:pPr>
            <a:r>
              <a:rPr lang="en-US" sz="2350" dirty="0"/>
              <a:t> Community</a:t>
            </a:r>
          </a:p>
          <a:p>
            <a:pPr lvl="1">
              <a:spcAft>
                <a:spcPts val="600"/>
              </a:spcAft>
            </a:pPr>
            <a:r>
              <a:rPr lang="en-US" sz="2350" dirty="0"/>
              <a:t> Life</a:t>
            </a:r>
          </a:p>
          <a:p>
            <a:pPr lvl="1">
              <a:spcAft>
                <a:spcPts val="600"/>
              </a:spcAft>
            </a:pPr>
            <a:r>
              <a:rPr lang="en-US" sz="2350" dirty="0"/>
              <a:t> Vocations (Jackson and Biloxi); 1</a:t>
            </a:r>
            <a:r>
              <a:rPr lang="en-US" sz="2350" baseline="30000" dirty="0"/>
              <a:t>st</a:t>
            </a:r>
            <a:r>
              <a:rPr lang="en-US" sz="2350" dirty="0"/>
              <a:t> place only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77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A83-28C4-4A2D-9E0A-2EC2E2A1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Awards – cont.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3261-2747-4C6A-A9AD-6F335D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9448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Best Council Submittal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Report summarizes everything the council accomplished throughout the State Year</a:t>
            </a:r>
          </a:p>
          <a:p>
            <a:pPr lvl="1">
              <a:spcAft>
                <a:spcPts val="600"/>
              </a:spcAft>
            </a:pPr>
            <a:r>
              <a:rPr lang="en-US" sz="2350" dirty="0"/>
              <a:t>  Four categories based on size of councils</a:t>
            </a:r>
          </a:p>
          <a:p>
            <a:pPr lvl="2">
              <a:spcAft>
                <a:spcPts val="600"/>
              </a:spcAft>
            </a:pPr>
            <a:r>
              <a:rPr lang="en-US" sz="2350" dirty="0"/>
              <a:t> Small (Less than 60 members)</a:t>
            </a:r>
          </a:p>
          <a:p>
            <a:pPr lvl="2">
              <a:spcAft>
                <a:spcPts val="600"/>
              </a:spcAft>
            </a:pPr>
            <a:r>
              <a:rPr lang="en-US" sz="2350" dirty="0"/>
              <a:t> Medium (60 – 100 members)</a:t>
            </a:r>
          </a:p>
          <a:p>
            <a:pPr lvl="2">
              <a:spcAft>
                <a:spcPts val="600"/>
              </a:spcAft>
            </a:pPr>
            <a:r>
              <a:rPr lang="en-US" sz="2350" dirty="0"/>
              <a:t> Large (100 – 125 members)</a:t>
            </a:r>
          </a:p>
          <a:p>
            <a:pPr lvl="2">
              <a:spcAft>
                <a:spcPts val="600"/>
              </a:spcAft>
            </a:pPr>
            <a:r>
              <a:rPr lang="en-US" sz="2350" dirty="0"/>
              <a:t> Extra Large (126 and above)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685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/>
          <a:p>
            <a:r>
              <a:rPr lang="en-US" sz="4000" i="0" dirty="0">
                <a:effectLst/>
              </a:rPr>
              <a:t>What is </a:t>
            </a:r>
            <a:r>
              <a:rPr lang="en-US" sz="4000" dirty="0">
                <a:effectLst/>
              </a:rPr>
              <a:t>Building the Domestic Church</a:t>
            </a:r>
            <a:r>
              <a:rPr lang="en-US" sz="4000" i="0" dirty="0">
                <a:effectLst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10566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A Guide to council programming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A vision that appeals to younger men and family men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3200" dirty="0"/>
              <a:t>Advances the goals of the parish 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3200" dirty="0"/>
              <a:t>Programs that form our members and strengthen the family </a:t>
            </a:r>
          </a:p>
        </p:txBody>
      </p:sp>
    </p:spTree>
    <p:extLst>
      <p:ext uri="{BB962C8B-B14F-4D97-AF65-F5344CB8AC3E}">
        <p14:creationId xmlns:p14="http://schemas.microsoft.com/office/powerpoint/2010/main" val="136225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A83-28C4-4A2D-9E0A-2EC2E2A1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Awards – cont.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3261-2747-4C6A-A9AD-6F335D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9448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/>
              <a:t>Family of the Year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Knight of the Year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23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A83-28C4-4A2D-9E0A-2EC2E2A1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Awards – cont.</a:t>
            </a:r>
            <a:br>
              <a:rPr lang="en-US" sz="4000" dirty="0"/>
            </a:br>
            <a:r>
              <a:rPr lang="en-US" sz="2400" b="0" dirty="0"/>
              <a:t>Reports will be pulled from the State Database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3261-2747-4C6A-A9AD-6F335D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94488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/>
              <a:t>Honor Council</a:t>
            </a:r>
          </a:p>
          <a:p>
            <a:pPr marL="257168" lvl="1" indent="0">
              <a:spcAft>
                <a:spcPts val="600"/>
              </a:spcAft>
              <a:buNone/>
            </a:pPr>
            <a:r>
              <a:rPr lang="en-US" sz="2400" dirty="0"/>
              <a:t>- Five activities in each category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Superior Council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400" dirty="0"/>
              <a:t>Eight activities in each category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Council of Excellence</a:t>
            </a:r>
          </a:p>
          <a:p>
            <a:pPr marL="257168" lvl="1" indent="0">
              <a:spcAft>
                <a:spcPts val="600"/>
              </a:spcAft>
              <a:buNone/>
            </a:pPr>
            <a:r>
              <a:rPr lang="en-US" sz="2400" dirty="0"/>
              <a:t>- Six activities in each category and achieve Membership Quota</a:t>
            </a:r>
          </a:p>
          <a:p>
            <a:pPr lvl="1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		Faith, Family, Community, Life</a:t>
            </a:r>
          </a:p>
        </p:txBody>
      </p:sp>
    </p:spTree>
    <p:extLst>
      <p:ext uri="{BB962C8B-B14F-4D97-AF65-F5344CB8AC3E}">
        <p14:creationId xmlns:p14="http://schemas.microsoft.com/office/powerpoint/2010/main" val="348076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A83-28C4-4A2D-9E0A-2EC2E2A1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State Awards – cont.</a:t>
            </a:r>
            <a:br>
              <a:rPr lang="en-US" sz="4000" dirty="0"/>
            </a:br>
            <a:r>
              <a:rPr lang="en-US" sz="2400" b="0" dirty="0"/>
              <a:t>Reports will be pulled from the State Database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3261-2747-4C6A-A9AD-6F335D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9448800" cy="4114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1900" dirty="0"/>
          </a:p>
          <a:p>
            <a:pPr>
              <a:spcAft>
                <a:spcPts val="600"/>
              </a:spcAft>
            </a:pPr>
            <a:r>
              <a:rPr lang="en-US" sz="3600" dirty="0"/>
              <a:t>Distinguished Council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 Six activities in each category and both Membership and Insurance Quotas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Stellar Council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 Eight activities in each category and both Top Gun and Insurance Quotas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    Faith, Family, Community, Life</a:t>
            </a:r>
          </a:p>
        </p:txBody>
      </p:sp>
    </p:spTree>
    <p:extLst>
      <p:ext uri="{BB962C8B-B14F-4D97-AF65-F5344CB8AC3E}">
        <p14:creationId xmlns:p14="http://schemas.microsoft.com/office/powerpoint/2010/main" val="2912529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REQUIRED PROGRAMS </a:t>
            </a:r>
            <a:br>
              <a:rPr lang="en-US" sz="4000" i="1" dirty="0"/>
            </a:br>
            <a:r>
              <a:rPr lang="en-US" sz="3200" i="1" dirty="0"/>
              <a:t>(Worth 3 Credits in State Database)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752600"/>
            <a:ext cx="8280400" cy="4114800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(Faith) - Spiritual Reflection Program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(Family) - Consecration to the Holy Family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(Community) - Helping Hands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(Life) - Novena for Life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8DACC-3E19-4656-85A0-C8774BA7E9BE}"/>
              </a:ext>
            </a:extLst>
          </p:cNvPr>
          <p:cNvSpPr txBox="1"/>
          <p:nvPr/>
        </p:nvSpPr>
        <p:spPr>
          <a:xfrm>
            <a:off x="383525" y="660112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92437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A83-28C4-4A2D-9E0A-2EC2E2A1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"/>
            <a:ext cx="10566400" cy="1143000"/>
          </a:xfrm>
        </p:spPr>
        <p:txBody>
          <a:bodyPr/>
          <a:lstStyle/>
          <a:p>
            <a:r>
              <a:rPr lang="en-US" sz="4000" dirty="0"/>
              <a:t>State Awards Eligibility</a:t>
            </a:r>
            <a:br>
              <a:rPr lang="en-US" sz="4000" dirty="0"/>
            </a:b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23261-2747-4C6A-A9AD-6F335D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457200"/>
            <a:ext cx="9448800" cy="4953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1900" dirty="0"/>
          </a:p>
          <a:p>
            <a:pPr>
              <a:buFontTx/>
              <a:buChar char="-"/>
            </a:pPr>
            <a:r>
              <a:rPr lang="en-US" sz="2800" dirty="0"/>
              <a:t>Must be in good standing with Supreme and State (no outstanding fees)</a:t>
            </a:r>
          </a:p>
          <a:p>
            <a:pPr>
              <a:buFontTx/>
              <a:buChar char="-"/>
            </a:pPr>
            <a:r>
              <a:rPr lang="en-US" sz="2800" dirty="0"/>
              <a:t>All necessary reports have been submitted</a:t>
            </a:r>
          </a:p>
          <a:p>
            <a:pPr lvl="1">
              <a:buFontTx/>
              <a:buChar char="-"/>
            </a:pPr>
            <a:r>
              <a:rPr lang="en-US" sz="2350" dirty="0"/>
              <a:t>185 – Report of Council Officers (June 30, 2019)</a:t>
            </a:r>
          </a:p>
          <a:p>
            <a:pPr lvl="1">
              <a:buFontTx/>
              <a:buChar char="-"/>
            </a:pPr>
            <a:r>
              <a:rPr lang="en-US" sz="2350" dirty="0"/>
              <a:t>365 – Service Program Personnel (Aug 1, 2019)</a:t>
            </a:r>
          </a:p>
          <a:p>
            <a:pPr lvl="1">
              <a:buFontTx/>
              <a:buChar char="-"/>
            </a:pPr>
            <a:r>
              <a:rPr lang="en-US" sz="2350" dirty="0"/>
              <a:t>1295 – Semi-Annual Audit ( Aug 15, 2019 and Feb 15, 2020)</a:t>
            </a:r>
          </a:p>
          <a:p>
            <a:pPr lvl="1">
              <a:buFontTx/>
              <a:buChar char="-"/>
            </a:pPr>
            <a:r>
              <a:rPr lang="en-US" sz="2350" dirty="0"/>
              <a:t>1728 – Annual Fraternal Activity Report (Jan 31, 2020)</a:t>
            </a:r>
          </a:p>
          <a:p>
            <a:pPr lvl="1">
              <a:buFontTx/>
              <a:buChar char="-"/>
            </a:pPr>
            <a:r>
              <a:rPr lang="en-US" sz="2350" dirty="0"/>
              <a:t>Year-End State Activities Report (Mar 31, 2020)</a:t>
            </a:r>
          </a:p>
          <a:p>
            <a:pPr>
              <a:buFontTx/>
              <a:buChar char="-"/>
            </a:pPr>
            <a:r>
              <a:rPr lang="en-US" sz="2800" dirty="0"/>
              <a:t>Must attend School of </a:t>
            </a:r>
            <a:r>
              <a:rPr lang="en-US" sz="2800" dirty="0" err="1"/>
              <a:t>Columbianism</a:t>
            </a:r>
            <a:r>
              <a:rPr lang="en-US" sz="2800" dirty="0"/>
              <a:t> (at least one member)</a:t>
            </a:r>
          </a:p>
          <a:p>
            <a:pPr>
              <a:buFontTx/>
              <a:buChar char="-"/>
            </a:pPr>
            <a:r>
              <a:rPr lang="en-US" sz="2800" dirty="0"/>
              <a:t>Must attend Mid-Winter Meeting (at least one member)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Must meet all Safe Environment Training requirements</a:t>
            </a:r>
          </a:p>
          <a:p>
            <a:pPr lvl="1">
              <a:buFontTx/>
              <a:buChar char="-"/>
            </a:pPr>
            <a:endParaRPr lang="en-US" sz="2350" dirty="0"/>
          </a:p>
          <a:p>
            <a:pPr lvl="1">
              <a:buFontTx/>
              <a:buChar char="-"/>
            </a:pPr>
            <a:endParaRPr lang="en-US" sz="2350" dirty="0"/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18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4070133"/>
            <a:ext cx="10668000" cy="1619253"/>
          </a:xfrm>
        </p:spPr>
        <p:txBody>
          <a:bodyPr/>
          <a:lstStyle/>
          <a:p>
            <a:r>
              <a:rPr lang="en-US" sz="6000" dirty="0"/>
              <a:t>Star Council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C9800-67A0-4B2B-89F4-FE6D6E5B1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700"/>
            <a:ext cx="3733800" cy="44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DE0626-D17C-47F4-A3E5-59DB20EA1797}"/>
              </a:ext>
            </a:extLst>
          </p:cNvPr>
          <p:cNvSpPr/>
          <p:nvPr/>
        </p:nvSpPr>
        <p:spPr>
          <a:xfrm>
            <a:off x="1752600" y="0"/>
            <a:ext cx="975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Star Council Award</a:t>
            </a:r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Star Council Award recognizes outstanding achievement in membership, insurance and service program activities.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 order to earn the Star Council Award, a council must qualify for the Father McGivney(Membership), Founder’s(Insurance), and Columbian Awards (See next slide for new requirements).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Additionally, the council must submit its Annual Survey of Fraternal Activity (#1728), its Service Program Personnel Report (#365), and remain in good standing with Supreme Council assessments.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FF0000"/>
                </a:solidFill>
              </a:rPr>
              <a:t>Must be compliant with all Safe Environment Training and Background Checks.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E7CE6-6825-4DE1-A7DD-52AA7DAE3BA5}"/>
              </a:ext>
            </a:extLst>
          </p:cNvPr>
          <p:cNvSpPr txBox="1"/>
          <p:nvPr/>
        </p:nvSpPr>
        <p:spPr>
          <a:xfrm>
            <a:off x="2895600" y="4876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Deadline for Submission to Supreme is June 30.</a:t>
            </a:r>
          </a:p>
        </p:txBody>
      </p:sp>
    </p:spTree>
    <p:extLst>
      <p:ext uri="{BB962C8B-B14F-4D97-AF65-F5344CB8AC3E}">
        <p14:creationId xmlns:p14="http://schemas.microsoft.com/office/powerpoint/2010/main" val="411811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DE0626-D17C-47F4-A3E5-59DB20EA1797}"/>
              </a:ext>
            </a:extLst>
          </p:cNvPr>
          <p:cNvSpPr/>
          <p:nvPr/>
        </p:nvSpPr>
        <p:spPr>
          <a:xfrm>
            <a:off x="1752600" y="0"/>
            <a:ext cx="9753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Columbian Award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Council must earn a total of at least sixteen (16) program credits.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Remember, featured programs are worth two (2) 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Must complete these four (4) mandatory programs: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(Faith) - Spiritual Reflection Program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(Family) - Consecration to the Holy Family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(Community) - Helping Hands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(Life) - Novena for Life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Form # SP-7 has been updated to reflect the new requirements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C00000"/>
                </a:solidFill>
              </a:rPr>
              <a:t>*To be eligible for the award, councils must be fully compliant with applicable safe environment requirements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9CAF5F-32E7-4A5B-BB18-E27FDE07D329}"/>
              </a:ext>
            </a:extLst>
          </p:cNvPr>
          <p:cNvSpPr/>
          <p:nvPr/>
        </p:nvSpPr>
        <p:spPr>
          <a:xfrm>
            <a:off x="533400" y="-76200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0616F-A976-403D-9283-0E5196855DAD}"/>
              </a:ext>
            </a:extLst>
          </p:cNvPr>
          <p:cNvSpPr/>
          <p:nvPr/>
        </p:nvSpPr>
        <p:spPr>
          <a:xfrm>
            <a:off x="10126666" y="-76200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59191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8340"/>
            <a:ext cx="10591800" cy="1143000"/>
          </a:xfrm>
        </p:spPr>
        <p:txBody>
          <a:bodyPr/>
          <a:lstStyle/>
          <a:p>
            <a:r>
              <a:rPr lang="en-US" sz="4000" i="1" dirty="0"/>
              <a:t>COLUMBIAN AWARD FEATURED PROGRAMS </a:t>
            </a:r>
            <a:br>
              <a:rPr lang="en-US" sz="4000" i="1" dirty="0"/>
            </a:br>
            <a:r>
              <a:rPr lang="en-US" sz="3200" i="1" dirty="0"/>
              <a:t>(Worth 2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752600"/>
            <a:ext cx="8280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Refund Support Vocations Program (RSVP)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Food for Families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Coats for Kids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Global Wheelchair Mission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Habitat for Humanity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Marches for Life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Special Olympics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Ultrasound Initiative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8DACC-3E19-4656-85A0-C8774BA7E9BE}"/>
              </a:ext>
            </a:extLst>
          </p:cNvPr>
          <p:cNvSpPr txBox="1"/>
          <p:nvPr/>
        </p:nvSpPr>
        <p:spPr>
          <a:xfrm>
            <a:off x="5093962" y="-717695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12537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107442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00050" lvl="1" indent="0" algn="ctr">
              <a:spcAft>
                <a:spcPts val="600"/>
              </a:spcAft>
              <a:buNone/>
            </a:pPr>
            <a:r>
              <a:rPr lang="en-US" sz="4000" kern="0" dirty="0"/>
              <a:t>www.kofc.org/faithinaction</a:t>
            </a:r>
          </a:p>
          <a:p>
            <a:pPr marL="400050" lvl="1" indent="0">
              <a:buNone/>
            </a:pPr>
            <a:endParaRPr lang="en-US" sz="400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1"/>
            <a:r>
              <a:rPr lang="en-US" sz="4000" b="1" kern="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1BCBE-711C-4142-B931-74844EAB013A}"/>
              </a:ext>
            </a:extLst>
          </p:cNvPr>
          <p:cNvSpPr txBox="1">
            <a:spLocks/>
          </p:cNvSpPr>
          <p:nvPr/>
        </p:nvSpPr>
        <p:spPr>
          <a:xfrm>
            <a:off x="4038600" y="2514600"/>
            <a:ext cx="5562600" cy="2839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92875" indent="-19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898" indent="-16073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chemeClr val="tx1"/>
                </a:solidFill>
                <a:latin typeface="+mn-lt"/>
              </a:defRPr>
            </a:lvl2pPr>
            <a:lvl3pPr marL="642918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90008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115725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5pPr>
            <a:lvl6pPr marL="1414421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6pPr>
            <a:lvl7pPr marL="1671589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7pPr>
            <a:lvl8pPr marL="192875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8pPr>
            <a:lvl9pPr marL="218592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9pPr>
          </a:lstStyle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r>
              <a:rPr lang="en-US" sz="12800" kern="0" dirty="0"/>
              <a:t>Kenny Gonzales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KC Program Director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1024 Pelican Cove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Ocean Springs, MS  39564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Programs@kofc-ms.org</a:t>
            </a:r>
          </a:p>
          <a:p>
            <a:pPr marL="342900" lvl="1" indent="0">
              <a:buFontTx/>
              <a:buNone/>
            </a:pPr>
            <a:r>
              <a:rPr lang="en-US" sz="12800" kern="0" dirty="0"/>
              <a:t>(504) 722-5957 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961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dirty="0"/>
              <a:t>Building the Domestic Church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24000"/>
            <a:ext cx="97536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The mission-centric model of Faith in Action is designed to offer men and their families the opportunities to: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	1. Grow in their faith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	2. Engage their family in mission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	3. Serve their parish and community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	4. Defend the dignity of human life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	5. Evangelize through action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81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107442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endParaRPr lang="en-US" sz="4000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1BCBE-711C-4142-B931-74844EAB013A}"/>
              </a:ext>
            </a:extLst>
          </p:cNvPr>
          <p:cNvSpPr txBox="1">
            <a:spLocks/>
          </p:cNvSpPr>
          <p:nvPr/>
        </p:nvSpPr>
        <p:spPr>
          <a:xfrm>
            <a:off x="4025900" y="2318188"/>
            <a:ext cx="5562600" cy="2839064"/>
          </a:xfrm>
          <a:prstGeom prst="rect">
            <a:avLst/>
          </a:prstGeom>
        </p:spPr>
        <p:txBody>
          <a:bodyPr>
            <a:normAutofit/>
          </a:bodyPr>
          <a:lstStyle>
            <a:lvl1pPr marL="192875" indent="-1928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898" indent="-16073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chemeClr val="tx1"/>
                </a:solidFill>
                <a:latin typeface="+mn-lt"/>
              </a:defRPr>
            </a:lvl2pPr>
            <a:lvl3pPr marL="642918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90008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115725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5pPr>
            <a:lvl6pPr marL="1414421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6pPr>
            <a:lvl7pPr marL="1671589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7pPr>
            <a:lvl8pPr marL="1928756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8pPr>
            <a:lvl9pPr marL="2185924" indent="-12858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bg1"/>
                </a:solidFill>
                <a:latin typeface="+mn-lt"/>
              </a:defRPr>
            </a:lvl9pPr>
          </a:lstStyle>
          <a:p>
            <a:pPr marL="342900" lvl="1" indent="0">
              <a:buFontTx/>
              <a:buNone/>
            </a:pPr>
            <a:endParaRPr lang="en-US" kern="0" dirty="0"/>
          </a:p>
          <a:p>
            <a:pPr marL="342900" lvl="1" indent="0">
              <a:buFontTx/>
              <a:buNone/>
            </a:pPr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EDE52-E24D-4921-8B2A-304EB5D06412}"/>
              </a:ext>
            </a:extLst>
          </p:cNvPr>
          <p:cNvSpPr txBox="1"/>
          <p:nvPr/>
        </p:nvSpPr>
        <p:spPr>
          <a:xfrm>
            <a:off x="653952" y="414654"/>
            <a:ext cx="9770239" cy="4524315"/>
          </a:xfrm>
          <a:prstGeom prst="rect">
            <a:avLst/>
          </a:prstGeom>
          <a:noFill/>
          <a:effectLst>
            <a:glow rad="228600">
              <a:srgbClr val="FFC000">
                <a:alpha val="14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LSU</a:t>
            </a:r>
          </a:p>
          <a:p>
            <a:pPr algn="ctr"/>
            <a:r>
              <a:rPr lang="en-US" sz="1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Geaux Tigers</a:t>
            </a:r>
          </a:p>
        </p:txBody>
      </p:sp>
    </p:spTree>
    <p:extLst>
      <p:ext uri="{BB962C8B-B14F-4D97-AF65-F5344CB8AC3E}">
        <p14:creationId xmlns:p14="http://schemas.microsoft.com/office/powerpoint/2010/main" val="425624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66400" cy="1143000"/>
          </a:xfrm>
        </p:spPr>
        <p:txBody>
          <a:bodyPr/>
          <a:lstStyle/>
          <a:p>
            <a:r>
              <a:rPr lang="en-US" sz="4000" dirty="0">
                <a:effectLst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9448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Meet with your pastor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Read or watch the Supreme Knight’s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Plan and conduct programs consistent with parish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Solicit input from a wide variety of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Plan with the parish and community calendar, not against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Explore the Domestic Church web pages</a:t>
            </a:r>
          </a:p>
          <a:p>
            <a:pPr marL="1090613" lvl="2" indent="-514350">
              <a:buFont typeface="Arial" panose="020B0604020202020204" pitchFamily="34" charset="0"/>
              <a:buChar char="•"/>
            </a:pPr>
            <a:r>
              <a:rPr lang="en-US" sz="4000" dirty="0"/>
              <a:t>kofc.org/</a:t>
            </a:r>
            <a:r>
              <a:rPr lang="en-US" sz="4000" dirty="0" err="1"/>
              <a:t>DomesticChurch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84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dirty="0"/>
              <a:t>PROGRAM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0" y="1752600"/>
            <a:ext cx="9448800" cy="4114800"/>
          </a:xfrm>
        </p:spPr>
        <p:txBody>
          <a:bodyPr/>
          <a:lstStyle/>
          <a:p>
            <a:r>
              <a:rPr lang="en-US" sz="2800" dirty="0"/>
              <a:t>Engage your parish community</a:t>
            </a:r>
          </a:p>
          <a:p>
            <a:r>
              <a:rPr lang="en-US" sz="2800" dirty="0"/>
              <a:t>Build up our families </a:t>
            </a:r>
          </a:p>
          <a:p>
            <a:r>
              <a:rPr lang="en-US" sz="2800" dirty="0"/>
              <a:t>Seek to strengthen parish life </a:t>
            </a:r>
          </a:p>
          <a:p>
            <a:r>
              <a:rPr lang="en-US" sz="2800" dirty="0"/>
              <a:t>Serve the greatest needs </a:t>
            </a:r>
          </a:p>
          <a:p>
            <a:r>
              <a:rPr lang="en-US" sz="2800" dirty="0"/>
              <a:t>Engage the entire family </a:t>
            </a:r>
          </a:p>
          <a:p>
            <a:r>
              <a:rPr lang="en-US" sz="2800" dirty="0"/>
              <a:t>Open council “doors” to all parish men</a:t>
            </a:r>
          </a:p>
        </p:txBody>
      </p:sp>
    </p:spTree>
    <p:extLst>
      <p:ext uri="{BB962C8B-B14F-4D97-AF65-F5344CB8AC3E}">
        <p14:creationId xmlns:p14="http://schemas.microsoft.com/office/powerpoint/2010/main" val="15554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15"/>
            <a:ext cx="12192000" cy="68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9"/>
            <a:ext cx="12192000" cy="68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/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2032"/>
            <a:ext cx="10515600" cy="5433219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7600" dirty="0"/>
              <a:t>Authentic connection with a loving God and his son Jesus Christ.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RSVP*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Into the Breach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Marian Icon Prayer Program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Domestic Church Kiosk &amp; Series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Rosary Program</a:t>
            </a:r>
          </a:p>
          <a:p>
            <a:pPr>
              <a:spcAft>
                <a:spcPts val="600"/>
              </a:spcAft>
            </a:pPr>
            <a:r>
              <a:rPr lang="en-US" sz="5100" dirty="0">
                <a:solidFill>
                  <a:srgbClr val="FF0000"/>
                </a:solidFill>
              </a:rPr>
              <a:t>Spiritual Reflection Program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Holy Hour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Sacramental Gifts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9E0CD-DE45-496E-9058-4F4524E6972D}"/>
              </a:ext>
            </a:extLst>
          </p:cNvPr>
          <p:cNvSpPr txBox="1"/>
          <p:nvPr/>
        </p:nvSpPr>
        <p:spPr>
          <a:xfrm>
            <a:off x="7467600" y="6029752"/>
            <a:ext cx="2779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  Featured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Required Program</a:t>
            </a:r>
          </a:p>
        </p:txBody>
      </p:sp>
    </p:spTree>
    <p:extLst>
      <p:ext uri="{BB962C8B-B14F-4D97-AF65-F5344CB8AC3E}">
        <p14:creationId xmlns:p14="http://schemas.microsoft.com/office/powerpoint/2010/main" val="128129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/>
              <a:t>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5433219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8800" dirty="0"/>
              <a:t>A response to a society that seeks to weaken the bonds of family.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Food for Families*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Family of the Month/Year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Keep Christ in Christmas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Family Fully Alive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Family Week</a:t>
            </a:r>
          </a:p>
          <a:p>
            <a:pPr>
              <a:spcAft>
                <a:spcPts val="600"/>
              </a:spcAft>
            </a:pPr>
            <a:r>
              <a:rPr lang="en-US" sz="5900" dirty="0">
                <a:solidFill>
                  <a:srgbClr val="FF0000"/>
                </a:solidFill>
              </a:rPr>
              <a:t>Consecration to the Holy Family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Family Prayer Night</a:t>
            </a:r>
          </a:p>
          <a:p>
            <a:pPr>
              <a:spcAft>
                <a:spcPts val="600"/>
              </a:spcAft>
            </a:pPr>
            <a:r>
              <a:rPr lang="en-US" sz="5900" dirty="0"/>
              <a:t>Good Friday Family Promotion</a:t>
            </a:r>
          </a:p>
          <a:p>
            <a:pPr>
              <a:spcAft>
                <a:spcPts val="600"/>
              </a:spcAft>
            </a:pPr>
            <a:endParaRPr lang="en-US" sz="5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9E0CD-DE45-496E-9058-4F4524E6972D}"/>
              </a:ext>
            </a:extLst>
          </p:cNvPr>
          <p:cNvSpPr txBox="1"/>
          <p:nvPr/>
        </p:nvSpPr>
        <p:spPr>
          <a:xfrm>
            <a:off x="7696200" y="6027003"/>
            <a:ext cx="2779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  Featured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Required Program</a:t>
            </a:r>
          </a:p>
        </p:txBody>
      </p:sp>
    </p:spTree>
    <p:extLst>
      <p:ext uri="{BB962C8B-B14F-4D97-AF65-F5344CB8AC3E}">
        <p14:creationId xmlns:p14="http://schemas.microsoft.com/office/powerpoint/2010/main" val="2346671588"/>
      </p:ext>
    </p:extLst>
  </p:cSld>
  <p:clrMapOvr>
    <a:masterClrMapping/>
  </p:clrMapOvr>
</p:sld>
</file>

<file path=ppt/theme/theme1.xml><?xml version="1.0" encoding="utf-8"?>
<a:theme xmlns:a="http://schemas.openxmlformats.org/drawingml/2006/main" name="1_KofC Meeting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Meetings" id="{42F15609-A24D-4DB3-958C-AF09C3D419E5}" vid="{50843273-17E9-48E4-A0E3-229A5C7132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5760</TotalTime>
  <Words>1413</Words>
  <Application>Microsoft Office PowerPoint</Application>
  <PresentationFormat>Widescreen</PresentationFormat>
  <Paragraphs>236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Trump Mediaeval</vt:lpstr>
      <vt:lpstr>Wingdings</vt:lpstr>
      <vt:lpstr>1_KofC Meetings</vt:lpstr>
      <vt:lpstr>Office Theme</vt:lpstr>
      <vt:lpstr>Building the Domestic Church</vt:lpstr>
      <vt:lpstr>What is Building the Domestic Church?</vt:lpstr>
      <vt:lpstr>Building the Domestic Church </vt:lpstr>
      <vt:lpstr>Getting Started</vt:lpstr>
      <vt:lpstr>PROGRAM OBJECTIVES</vt:lpstr>
      <vt:lpstr>PowerPoint Presentation</vt:lpstr>
      <vt:lpstr>PowerPoint Presentation</vt:lpstr>
      <vt:lpstr>FAITH</vt:lpstr>
      <vt:lpstr>FAMILY</vt:lpstr>
      <vt:lpstr>COMMUNITY</vt:lpstr>
      <vt:lpstr>LIFE</vt:lpstr>
      <vt:lpstr>FEATURED PROGRAMS  (Worth 2 Credits towards Columbian Award)</vt:lpstr>
      <vt:lpstr>PowerPoint Presentation</vt:lpstr>
      <vt:lpstr>State Program Requirements</vt:lpstr>
      <vt:lpstr>State Programs</vt:lpstr>
      <vt:lpstr>STATE WEBSITE DATABASE</vt:lpstr>
      <vt:lpstr>List of Councils Using Database</vt:lpstr>
      <vt:lpstr>State Awards</vt:lpstr>
      <vt:lpstr>State Awards – cont.</vt:lpstr>
      <vt:lpstr>State Awards – cont.</vt:lpstr>
      <vt:lpstr>State Awards – cont. Reports will be pulled from the State Database </vt:lpstr>
      <vt:lpstr>State Awards – cont. Reports will be pulled from the State Database</vt:lpstr>
      <vt:lpstr>REQUIRED PROGRAMS  (Worth 3 Credits in State Database)</vt:lpstr>
      <vt:lpstr>State Awards Eligibility </vt:lpstr>
      <vt:lpstr>Star Council Requirements</vt:lpstr>
      <vt:lpstr>PowerPoint Presentation</vt:lpstr>
      <vt:lpstr>PowerPoint Presentation</vt:lpstr>
      <vt:lpstr>COLUMBIAN AWARD FEATURED PROGRAMS  (Worth 2 Credits)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J. Perretta</dc:creator>
  <cp:lastModifiedBy>Kenny Gonzales</cp:lastModifiedBy>
  <cp:revision>363</cp:revision>
  <cp:lastPrinted>2018-07-06T13:14:55Z</cp:lastPrinted>
  <dcterms:created xsi:type="dcterms:W3CDTF">2016-05-24T01:33:04Z</dcterms:created>
  <dcterms:modified xsi:type="dcterms:W3CDTF">2020-02-09T18:32:56Z</dcterms:modified>
</cp:coreProperties>
</file>